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3" r:id="rId2"/>
    <p:sldId id="264" r:id="rId3"/>
    <p:sldId id="259" r:id="rId4"/>
    <p:sldId id="265" r:id="rId5"/>
    <p:sldId id="267" r:id="rId6"/>
    <p:sldId id="268" r:id="rId7"/>
    <p:sldId id="260" r:id="rId8"/>
    <p:sldId id="269" r:id="rId9"/>
    <p:sldId id="266" r:id="rId10"/>
    <p:sldId id="270" r:id="rId11"/>
    <p:sldId id="271" r:id="rId12"/>
    <p:sldId id="272" r:id="rId13"/>
    <p:sldId id="273" r:id="rId14"/>
    <p:sldId id="274" r:id="rId15"/>
    <p:sldId id="276" r:id="rId16"/>
    <p:sldId id="277" r:id="rId17"/>
    <p:sldId id="278" r:id="rId18"/>
    <p:sldId id="279" r:id="rId19"/>
    <p:sldId id="301" r:id="rId20"/>
    <p:sldId id="282" r:id="rId21"/>
    <p:sldId id="283" r:id="rId22"/>
    <p:sldId id="284" r:id="rId23"/>
    <p:sldId id="285" r:id="rId24"/>
    <p:sldId id="287" r:id="rId25"/>
    <p:sldId id="286" r:id="rId26"/>
    <p:sldId id="288" r:id="rId27"/>
    <p:sldId id="289" r:id="rId28"/>
    <p:sldId id="290" r:id="rId29"/>
    <p:sldId id="281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30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8F8F8"/>
    <a:srgbClr val="BBA523"/>
    <a:srgbClr val="FFD966"/>
    <a:srgbClr val="FFFFFF"/>
    <a:srgbClr val="07A907"/>
    <a:srgbClr val="069406"/>
    <a:srgbClr val="037C48"/>
    <a:srgbClr val="0E7E02"/>
    <a:srgbClr val="79C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815" autoAdjust="0"/>
    <p:restoredTop sz="94660"/>
  </p:normalViewPr>
  <p:slideViewPr>
    <p:cSldViewPr snapToGrid="0">
      <p:cViewPr>
        <p:scale>
          <a:sx n="60" d="100"/>
          <a:sy n="60" d="100"/>
        </p:scale>
        <p:origin x="-1061" y="-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911F2-7464-479A-90E8-FC465B56C9EA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02E1B-3201-4E04-9503-954D2EBDD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3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2E1B-3201-4E04-9503-954D2EBDD9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2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2E1B-3201-4E04-9503-954D2EBDD9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51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2E1B-3201-4E04-9503-954D2EBDD9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21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2E1B-3201-4E04-9503-954D2EBDD9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2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0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8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7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0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3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3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2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6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3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1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9F320-D07E-4EF3-BF63-6BD0B55342E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7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5.png"/><Relationship Id="rId2" Type="http://schemas.openxmlformats.org/officeDocument/2006/relationships/image" Target="../media/image6.jpg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43.png"/><Relationship Id="rId10" Type="http://schemas.openxmlformats.org/officeDocument/2006/relationships/image" Target="../media/image22.e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7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.jp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6"/>
          <a:stretch/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  <p:pic>
        <p:nvPicPr>
          <p:cNvPr id="10" name="Picture 2" descr="https://2.bp.blogspot.com/-jAe2oAy7K2M/VUjTNDhLOqI/AAAAAAAAHfE/Uf7LRrSOCS0/s1600/etatsunis13qb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71" y="459520"/>
            <a:ext cx="2851409" cy="2448999"/>
          </a:xfrm>
          <a:prstGeom prst="rect">
            <a:avLst/>
          </a:prstGeom>
        </p:spPr>
      </p:pic>
      <p:sp>
        <p:nvSpPr>
          <p:cNvPr id="7" name="Google Shape;96;p11"/>
          <p:cNvSpPr txBox="1">
            <a:spLocks/>
          </p:cNvSpPr>
          <p:nvPr/>
        </p:nvSpPr>
        <p:spPr>
          <a:xfrm>
            <a:off x="1" y="2198255"/>
            <a:ext cx="12192000" cy="2595418"/>
          </a:xfrm>
          <a:prstGeom prst="rect">
            <a:avLst/>
          </a:prstGeom>
          <a:solidFill>
            <a:srgbClr val="79C979">
              <a:alpha val="600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 КАЧЕСТВА </a:t>
            </a:r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ЗАЛОГ </a:t>
            </a:r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УСПЕХА </a:t>
            </a:r>
          </a:p>
          <a:p>
            <a:pPr algn="ctr"/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СОЦИАЛЬНО-ЭКОНОМИЧЕСКОГО РАЗВИТИЯ </a:t>
            </a:r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СТРАНЫ</a:t>
            </a:r>
            <a:endParaRPr lang="ru-RU" sz="5400" b="1" dirty="0">
              <a:ln w="2857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99261" y="381654"/>
            <a:ext cx="9924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ИНФОРМАЦИОННО-ИДЕОЛОГИЧЕСКИЙ ЦЕНТР</a:t>
            </a:r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881"/>
            <a:ext cx="1140239" cy="78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49309" y="6270589"/>
            <a:ext cx="4442691" cy="53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7992351" y="6407196"/>
            <a:ext cx="2846427" cy="263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310845" y="6270589"/>
            <a:ext cx="1741173" cy="5775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3381" y="6374689"/>
            <a:ext cx="3032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http://goridcentr.csgpb.by/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4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avatars.mds.yandex.net/i?id=f6645ba2c8d79d13e5a2213bcfe4c04b_l-5865914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5"/>
          <a:stretch/>
        </p:blipFill>
        <p:spPr bwMode="auto">
          <a:xfrm>
            <a:off x="-25366" y="-23206"/>
            <a:ext cx="12206819" cy="68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50732" y="1783667"/>
            <a:ext cx="12217366" cy="232534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10548" y="2067771"/>
            <a:ext cx="121814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КЛЮЧЕВЫЕ НАПРАВЛЕНИЯ </a:t>
            </a:r>
          </a:p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ПОВЫШЕНИЮ КАЧЕСТВА ПРОИЗВОДСТВА И КАЧЕСТВА ЖИЗНИ: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0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b-63.ru/assets/tpl/img/modernizaciya-proizvodstva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9"/>
          <a:stretch/>
        </p:blipFill>
        <p:spPr bwMode="auto">
          <a:xfrm>
            <a:off x="-50731" y="0"/>
            <a:ext cx="122068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50731" y="952885"/>
            <a:ext cx="12206818" cy="132912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КОНКУРЕНТОСПОСОБНОСТИ ПРОМЫШЛЕННОГО КОМПЛЕКСА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76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cdn.fishki.net/upload/users/2017/02/03/800883/0270f05a8d04699916f850a841786e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-16" r="1484" b="3346"/>
          <a:stretch/>
        </p:blipFill>
        <p:spPr bwMode="auto">
          <a:xfrm>
            <a:off x="-61279" y="5788"/>
            <a:ext cx="12226271" cy="685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61279" y="696522"/>
            <a:ext cx="12244039" cy="133023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БЕРЕЖНОЕ И ПРОДУМАННОЕ </a:t>
            </a:r>
          </a:p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ОТНОШЕНИЕ К РЕСУРСАМ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uk-parkovaya.ru/wp-content/uploads/b/d/6/bd6275dcba9baac7dbdd3cf6d51ef2c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8" y="-14267"/>
            <a:ext cx="12217366" cy="687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82" y="5013751"/>
            <a:ext cx="12217248" cy="1327328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УСТОЙЧИВАЯ ЭНЕРГЕТИКА </a:t>
            </a:r>
          </a:p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ЭНЕРГОЭФФЕКТИВНОСТЬ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31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https://sun9-5.userapi.com/s/v1/ig2/uk8gjyILp6j-E_2cRGrN1FFgj65DGzaqJ3nH6brL4IHzSC8ON2axhS_sdyVu5u7NgFRTJIUiLcrY8CRPvTMSVg44.jpg?size=1280x720&amp;quality=9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44" y="1426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82" y="4367415"/>
            <a:ext cx="12226269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УСКОРЕННОЕ РАЗВИТИЕ СФЕРЫ УСЛУГ 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2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5280"/>
          <a:stretch/>
        </p:blipFill>
        <p:spPr>
          <a:xfrm>
            <a:off x="-70184" y="-14268"/>
            <a:ext cx="12245767" cy="6866481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84" y="4827608"/>
            <a:ext cx="12246751" cy="136484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КОМФОРТНЫХ УСЛОВИЙ ДЛЯ ИНВЕСТИРОВАНИЯ И ВЕДЕНИЯ БИЗНЕСА 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 descr="https://mgp4.by/wp-content/uploads/2021/09/pediat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" b="5691"/>
          <a:stretch/>
        </p:blipFill>
        <p:spPr bwMode="auto">
          <a:xfrm>
            <a:off x="-79087" y="-2692"/>
            <a:ext cx="12267229" cy="686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83" y="4367416"/>
            <a:ext cx="12262198" cy="132732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УКРЕПЛЕНИЕ ДЕМОГРАФИЧЕСКОГО ПОТЕНЦИАЛА И ЗДОРОВЬЯ НАЦИИ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0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https://i.pinimg.com/originals/8f/b8/a8/8fb8a8fc8a9eef61cd8c8745fa510d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53"/>
            <a:ext cx="12192000" cy="682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98" y="4945419"/>
            <a:ext cx="12362470" cy="133818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КАЧЕСТВА И ДОСТУПНОСТИ ОБРАЗОВАНИЯ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0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06905" y="5019306"/>
            <a:ext cx="6818928" cy="2725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6166" y="2525656"/>
            <a:ext cx="74933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ОТЕЧЕСТВЕННЫЕ ТЕХНОЛОГИИ, ПРОИЗВОДСТВА, УСЛУГИ ПОЗВОЛЯЮТ ОБЕСПЕЧИВАТЬ СУВЕРЕНИТЕТ СТРАНЫ СЕГОДНЯ И ЯВЛЯЮТСЯ ЗАЛОГОМ УСПЕШНОГО БУДУЩЕГО. 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6166" y="2177046"/>
            <a:ext cx="6829667" cy="4529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9" descr="https://static.tildacdn.com/tild3464-6334-4039-b362-316432663862/1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t="19412" r="17945" b="8119"/>
          <a:stretch/>
        </p:blipFill>
        <p:spPr bwMode="auto">
          <a:xfrm>
            <a:off x="9283808" y="2595542"/>
            <a:ext cx="2653099" cy="178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https://st32.stpulscen.ru/images/product/336/600/859_bi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r="5804"/>
          <a:stretch/>
        </p:blipFill>
        <p:spPr bwMode="auto">
          <a:xfrm>
            <a:off x="7210075" y="2305530"/>
            <a:ext cx="1818640" cy="16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sun9-46.userapi.com/impg/OHLgMSWiBSRhm0i0xW42FVToRjs8_F0iMQp0Jw/efxHO_auDVE.jpg?size=604x310&amp;quality=95&amp;sign=85e9568876e68a9ebf3f6cb7716c1f1d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087" y="155946"/>
            <a:ext cx="3590953" cy="184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www.atomic-energy.ru/files/images/2021/04/000021_1617631932_435823_bi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32" y="4646450"/>
            <a:ext cx="3590953" cy="20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я\Desktop\scale_1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magiyatut.ru/wp-content/uploads/sem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Параллелограмм 19"/>
          <p:cNvSpPr/>
          <p:nvPr/>
        </p:nvSpPr>
        <p:spPr>
          <a:xfrm>
            <a:off x="-619231" y="4397930"/>
            <a:ext cx="10191856" cy="1091089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КАЧЕСТВО – ЭТО ПОКАЗАТЕЛЬ </a:t>
            </a:r>
          </a:p>
          <a:p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СОЦИАЛЬНОГО ЗДОРОВЬЯ И БЛАГОПОЛУЧИЯ 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2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 descr="http://ww1.prweb.com/prfiles/2015/08/18/12910472/bigstock-Young-happy-couple-874273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6"/>
          <a:stretch/>
        </p:blipFill>
        <p:spPr bwMode="auto">
          <a:xfrm>
            <a:off x="3160902" y="-11590"/>
            <a:ext cx="9031098" cy="686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1.prweb.com/prfiles/2015/08/18/12910472/bigstock-Young-happy-couple-874273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1"/>
          <a:stretch/>
        </p:blipFill>
        <p:spPr bwMode="auto">
          <a:xfrm>
            <a:off x="-2177" y="0"/>
            <a:ext cx="3243217" cy="686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3438908" y="4175749"/>
            <a:ext cx="8386074" cy="1815882"/>
          </a:xfrm>
          <a:prstGeom prst="rect">
            <a:avLst/>
          </a:prstGeom>
          <a:solidFill>
            <a:srgbClr val="FFFFFF">
              <a:alpha val="52157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E7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E7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КАЧЕСТВО</a:t>
            </a:r>
            <a:r>
              <a:rPr lang="ru-RU" sz="2800" b="1" dirty="0" smtClean="0">
                <a:solidFill>
                  <a:srgbClr val="0E7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E7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способность 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характеристик продукции (системы, процесса) удовлетворить требования потребителей </a:t>
            </a:r>
            <a:r>
              <a:rPr lang="ru-RU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и 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других заинтересованных сторон.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38" name="Picture 22" descr="https://i.pinimg.com/originals/9c/9b/59/9c9b592a1f5d76ec07541b52949ad4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314" y="1041092"/>
            <a:ext cx="1601292" cy="106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l="2843" t="11981" r="6431" b="10117"/>
          <a:stretch/>
        </p:blipFill>
        <p:spPr>
          <a:xfrm>
            <a:off x="7837783" y="598025"/>
            <a:ext cx="2068323" cy="1771552"/>
          </a:xfrm>
          <a:prstGeom prst="rect">
            <a:avLst/>
          </a:prstGeom>
        </p:spPr>
      </p:pic>
      <p:pic>
        <p:nvPicPr>
          <p:cNvPr id="24" name="Picture 17" descr="https://belkaru.ru/user-files/sites/2190/2021/10/09c8db5360b3f76e9b5f73cbdc406415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" t="2379" r="11287" b="8416"/>
          <a:stretch/>
        </p:blipFill>
        <p:spPr bwMode="auto">
          <a:xfrm>
            <a:off x="3628508" y="1795634"/>
            <a:ext cx="1584926" cy="9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 descr="https://agro-tm.ru/wp-content/uploads/8/c/5/8c5f19dc01776af321651205e2e1009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94" y="1544576"/>
            <a:ext cx="3104747" cy="228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avatars.mds.yandex.net/get-eda/3454897/7d472a6c44c7cdde9d395ff7065eee44/1200x1200nocro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3" t="8132" r="13944" b="8134"/>
          <a:stretch/>
        </p:blipFill>
        <p:spPr bwMode="auto">
          <a:xfrm rot="20983826">
            <a:off x="4634172" y="539565"/>
            <a:ext cx="1099951" cy="144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https://www.cmp24.ru/images/prodacts/sourse/11749/11749048_dvuhkamernyiy-holodilnik-atlant-4524-080-n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4" r="32987"/>
          <a:stretch/>
        </p:blipFill>
        <p:spPr bwMode="auto">
          <a:xfrm>
            <a:off x="5793824" y="451697"/>
            <a:ext cx="1110809" cy="296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apik.pro/uploads/posts/2021-12/1639226431_32-papik-pro-p-klipart-moloko-3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2" t="11528" r="23516" b="12500"/>
          <a:stretch/>
        </p:blipFill>
        <p:spPr bwMode="auto">
          <a:xfrm>
            <a:off x="4015517" y="815359"/>
            <a:ext cx="727554" cy="103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/>
          <a:srcRect l="17747" t="2368" r="15325"/>
          <a:stretch/>
        </p:blipFill>
        <p:spPr>
          <a:xfrm rot="20844884">
            <a:off x="4929601" y="1790843"/>
            <a:ext cx="1046875" cy="157580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50591">
            <a:off x="3133049" y="1270914"/>
            <a:ext cx="865526" cy="945512"/>
          </a:xfrm>
          <a:prstGeom prst="rect">
            <a:avLst/>
          </a:prstGeom>
        </p:spPr>
      </p:pic>
      <p:pic>
        <p:nvPicPr>
          <p:cNvPr id="9228" name="Picture 12" descr="https://www.aroma-butik.ru/images/categories/goods_full/belita_viteks_krem_dnevnoy_dlya_suhoy_i_chuvstvitelnoy_koji_Dead_Sea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29136" r="5601" b="22598"/>
          <a:stretch/>
        </p:blipFill>
        <p:spPr bwMode="auto">
          <a:xfrm rot="279981">
            <a:off x="3365616" y="2744491"/>
            <a:ext cx="1259457" cy="67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5" name="Picture 19" descr="https://top-fon.com/uploads/posts/2023-01/thumbs/1674649136_top-fon-com-p-kartoshka-fon-dlya-prezentatsii-13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875" b="91375" l="4625" r="99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9503">
            <a:off x="6588798" y="1534630"/>
            <a:ext cx="2307502" cy="230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Группа 35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Группа 37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9" name="Рисунок 38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06905" y="501930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6166" y="1400860"/>
            <a:ext cx="68009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КАЖДЫЙ ГРАЖДАНИН ДОЛЖЕН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ОСОЗНАВАТЬ:</a:t>
            </a:r>
          </a:p>
          <a:p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БЛАГОСОСТОЯНИЕ СТРАНЫ, </a:t>
            </a:r>
            <a:endParaRPr lang="ru-RU" sz="2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КОТОРОГО ЗАВИСИТ ЛИЧНАЯ УДОВЛЕТВОРЕННОСТЬ КАЧЕСТВОМ ЖИЗНИ, ОБЕСПЕЧИВАЕТСЯ ЭФФЕКТИВНОСТЬЮ ЕГО ТРУДА.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6166" y="1253121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 descr="https://www.bezirksverband-hannover.de/media/images/image/131_1_verb-konzept-baumpfl-sh-404041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35" y="-4453"/>
            <a:ext cx="5574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78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pic>
        <p:nvPicPr>
          <p:cNvPr id="3087" name="Picture 15" descr="https://top-fon.com/uploads/posts/2023-01/1674795192_top-fon-com-p-tekhnologiya-fon-prezentatsii-2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" y="7707"/>
            <a:ext cx="12188430" cy="685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297;p30"/>
          <p:cNvSpPr/>
          <p:nvPr/>
        </p:nvSpPr>
        <p:spPr>
          <a:xfrm>
            <a:off x="1605018" y="2814808"/>
            <a:ext cx="12111244" cy="113951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rgbClr val="0E7E0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rgbClr val="79C979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5" name="Google Shape;298;p30"/>
          <p:cNvSpPr/>
          <p:nvPr/>
        </p:nvSpPr>
        <p:spPr>
          <a:xfrm>
            <a:off x="2951644" y="740591"/>
            <a:ext cx="6993722" cy="950781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7" name="Google Shape;299;p30"/>
          <p:cNvSpPr/>
          <p:nvPr/>
        </p:nvSpPr>
        <p:spPr>
          <a:xfrm>
            <a:off x="-1528015" y="1809136"/>
            <a:ext cx="12503864" cy="905466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Группа 2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855254"/>
              </p:ext>
            </p:extLst>
          </p:nvPr>
        </p:nvGraphicFramePr>
        <p:xfrm>
          <a:off x="10304184" y="5475348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8" name="CorelDRAW" r:id="rId9" imgW="1312749" imgH="1307831" progId="CorelDraw.Graphic.21">
                  <p:embed/>
                </p:oleObj>
              </mc:Choice>
              <mc:Fallback>
                <p:oleObj name="CorelDRAW" r:id="rId9" imgW="1312749" imgH="1307831" progId="CorelDraw.Graphic.21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304184" y="5475348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706809" y="906611"/>
            <a:ext cx="558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ГОТОВИТСЯ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2397" y="1940752"/>
            <a:ext cx="1001511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УКАЗ ПРЕЗИДЕНТА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РЕСПУБЛИКИ </a:t>
            </a:r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БЕЛАРУСЬ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06697" y="3117813"/>
            <a:ext cx="106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 ГОСУДАРСТВЕННОМ ЗНАКЕ КАЧЕСТВА»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2836" y="4181484"/>
            <a:ext cx="2100019" cy="2254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Рисунок 27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5930" y="4200829"/>
            <a:ext cx="2066925" cy="22383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653393" y="5204714"/>
            <a:ext cx="106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ИЗОБРАЖЕНИЕ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ЗНАКА КАЧЕСТВА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8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392640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2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11200" y="759560"/>
            <a:ext cx="10641741" cy="442124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spcAft>
                <a:spcPts val="500"/>
              </a:spcAft>
              <a:buNone/>
            </a:pP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Качество давно стало стилем жизни белорусов, национальной чертой, а теперь станет символом всех начинаний. В нашу жизнь вернется добрая традиция присваивать почетный знак лучшим производителям товаров и услуг. Его первые обладатели войдут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в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историю независимой Беларуси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" indent="0" algn="just" fontAlgn="base">
              <a:buNone/>
            </a:pP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Этот исторический период дал старт нашему национальному развитию. Теперь вы понимаете, почему я «цепляюсь»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за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то советское время: если бы не было того советского времени,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не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было бы самых современных и новых образцов. Загубить все – проще, но на базе чего мы бы создавали новые, прогрессивные образцы? Этой базы бы не было. Умные люди сохраняют и развивают все то, что накоплено прежними поколениями. Мы это сделали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08334" y="5490423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  <a:endParaRPr lang="ru-RU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4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17644" y="527330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905" y="2010361"/>
            <a:ext cx="61532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ГОСУДАРСТВЕННЫЙ ЗНАК КАЧЕСТВА СССР ВВЕДЕН В ДЕЙСТВИЕ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 АПРЕЛЯ 1967 Г.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ЦЕЛЯХ СТИМУЛИРОВАНИЯ ПОВЫШЕНИЯ КАЧЕСТВА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ЭФФЕКТИВНОСТИ ОБЩЕСТВЕННОГО ПРОИЗВОДСТВА.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06905" y="1507121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6" name="Picture 2" descr="https://abali.ru/wp-content/uploads/2010/12/znak_kachestva_sss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1" y="984300"/>
            <a:ext cx="4816474" cy="47297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06905" y="4838331"/>
            <a:ext cx="6584420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6166" y="2454973"/>
            <a:ext cx="69082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ПЕРВЫМ ГОСУДАРСТВЕННЫЙ 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ЗНАК КАЧЕСТВА В БССР ПОЛУЧИЛА ПРОДУКЦИЯ БЕЛАЗА – 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КАРЬЕРНЫЙ САМОСВАЛ 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БЕЛАЗ 540.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6166" y="2300871"/>
            <a:ext cx="6595159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 descr="https://2013.f.a0z.ru/07/14-3201399-belaz-548a-ai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43" y="3668283"/>
            <a:ext cx="4972657" cy="318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i.pinimg.com/originals/65/22/19/652219ec5c4e314d33b021ec3013fbc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/>
          <a:stretch/>
        </p:blipFill>
        <p:spPr bwMode="auto">
          <a:xfrm>
            <a:off x="7211948" y="3019"/>
            <a:ext cx="4980052" cy="36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i01.fotocdn.net/s212/57d25e00b1facea3/public_pin_l/27901314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/>
          <a:stretch/>
        </p:blipFill>
        <p:spPr bwMode="auto">
          <a:xfrm>
            <a:off x="0" y="-28574"/>
            <a:ext cx="12192000" cy="688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0" y="1935519"/>
            <a:ext cx="12192000" cy="255454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НАЧАЛО 1978 ГОДА В БССР ГОСУДАРСТВЕННЫЙ ЗНАК КАЧЕСТВА </a:t>
            </a:r>
          </a:p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ИМЕЛИ 2,8 ТЫС. ИЗДЕЛИЙ, ИЗ НИХ 1,9 ТЫС. – ТОВАРЫ НАРОДНОГО ПОТРЕБЛЕНИЯ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2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5719975" y="145695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905" y="347652"/>
            <a:ext cx="11804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ПРИСВОЕНИЕ ГОСУДАРСТВЕННОГО ЗНАКА КАЧЕСТВА СУВЕРЕННОЙ БЕЛАРУСИ МОЖЕТ ПРЕТЕНДОВАТЬ: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06905" y="1317643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4" name="Picture 4" descr="https://st32.stpulscen.ru/images/product/336/600/853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5" y="1627011"/>
            <a:ext cx="3384935" cy="25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https://belaz.by/upload/iblock/9e5/IMG_0443_m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52" y="2151033"/>
            <a:ext cx="3113246" cy="254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https://avatars.dzeninfra.ru/get-zen_doc/4387796/pub_637b59fd37ae4a10d1116539_637b5a0e4bb2cb4466bce4e8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128" y="2549545"/>
            <a:ext cx="3725902" cy="25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7916" y="4426935"/>
            <a:ext cx="3165859" cy="64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ОАО «МТЗ»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трактор </a:t>
            </a:r>
            <a:r>
              <a:rPr lang="en-US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Belarus</a:t>
            </a: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67325" y="4824792"/>
            <a:ext cx="4170891" cy="1234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ОАО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«БЕЛАЗ» –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управляющая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компания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холдинга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«БЕЛАЗ-ХОЛДИНГ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карьерный самосвал БЕЛАЗ 7513</a:t>
            </a: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98127" y="5163233"/>
            <a:ext cx="3876675" cy="1234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ОАО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«МАЗ» –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управляющая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компания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холдинга «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БЕЛАВТОМАЗ»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автомобиль-самосвал МАЗ-65262</a:t>
            </a:r>
            <a:r>
              <a:rPr lang="en-US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444506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5719975" y="145695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905" y="347652"/>
            <a:ext cx="11804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ПРИСВОЕНИЕ ГОСУДАРСТВЕННОГО ЗНАКА КАЧЕСТВА СУВЕРЕННОЙ БЕЛАРУСИ МОЖЕТ ПРЕТЕНДОВАТЬ: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06905" y="1317643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3" name="Picture 7" descr="https://miiira.com/wp-content/uploads/2021/01/Biznes-tsent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410" y="3364606"/>
            <a:ext cx="3779367" cy="25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640" y="3639383"/>
            <a:ext cx="3165859" cy="1539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ОАО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«ИНТЕГРАЛ»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управляющая компания холдинга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«ИНТЕГРАЛ»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(линейка лавинных фотодиодов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24299" y="5271278"/>
            <a:ext cx="4591050" cy="64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КУП «Молочный гостинец» 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(молочная 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продукция в </a:t>
            </a:r>
            <a:r>
              <a:rPr lang="ru-RU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ассортименте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3" y="2369327"/>
            <a:ext cx="3702559" cy="89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191639" y="6000016"/>
            <a:ext cx="3828911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Другие белорусские компании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https://sun9-78.userapi.com/impg/KPs1PLM1Dqmk-OBuTyi_20UFkU0mGw0UOtz2lQ/5ZNqZ9-Ui4Y.jpg?size=1280x925&amp;quality=96&amp;sign=5dfde14841dc159e276648e3ef99a2af&amp;c_uniq_tag=ME0miL57g2-fHWNRoCRbVqtfFaqbkVuEHaxnaIPPnCU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58" y="2630475"/>
            <a:ext cx="3524531" cy="254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906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59414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7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34536" y="1640294"/>
            <a:ext cx="10661649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БЕЛАЗы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, МТЗ, МАЗ и так далее – не могут 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не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иметь знака качества на какой-то свой товар. 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Но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этот товар должен быть уникальным, он должен быть конкурентоспособным на международных рынках».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94973" y="4740034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  <a:endParaRPr lang="ru-RU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20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43791" y="4724031"/>
            <a:ext cx="11632670" cy="36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43791" y="2222600"/>
            <a:ext cx="846205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САМООБРАЗОВАНИЕ,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СОБСТВЕННОЕ ЗДОРОВЬЕ,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ЗАНЯТИЕ СПОРТОМ,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КУЛЬТУРА ОТДЫХА, СЕМЕЙНЫХ ОТНОШЕНИЙ,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БЛАГОУСТРОЙСТВО ТЕРРИТОРИИ И ДР.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43791" y="1538871"/>
            <a:ext cx="11643409" cy="137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68385" y="497919"/>
            <a:ext cx="1110970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ОБЛАСТИ, В КОТОРЫХ ТОЛЬКО САМ ЧЕЛОВЕК МОЖЕТ УЛУЧШИТЬ ПОКАЗАТЕЛЬ КАЧЕСТВА: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Picture 2" descr="https://static.life.ru/publications/2022/6/1/1485824953273.18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896271"/>
            <a:ext cx="2369212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s://catherineasquithgallery.com/uploads/posts/2021-03/1615820765_37-p-fon-zozh-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53" y="4896271"/>
            <a:ext cx="2809358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ttps://sportishka.com/uploads/posts/2022-03/1648644388_10-sportishka-com-p-zanyatiya-fizicheskoi-kulturoi-i-sportom-s-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11" y="4896271"/>
            <a:ext cx="2368545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https://catherineasquithgallery.com/uploads/posts/2023-02/1676520500_catherineasquithgallery-com-p-semya-na-zelenom-fone-1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56" y="4896271"/>
            <a:ext cx="2371009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 descr="https://klike.net/uploads/posts/2022-10/1665896147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065" y="4896271"/>
            <a:ext cx="2367436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87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pic>
        <p:nvPicPr>
          <p:cNvPr id="3087" name="Picture 15" descr="https://top-fon.com/uploads/posts/2023-01/1674795192_top-fon-com-p-tekhnologiya-fon-prezentatsii-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" y="7707"/>
            <a:ext cx="12188430" cy="685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297;p30"/>
          <p:cNvSpPr/>
          <p:nvPr/>
        </p:nvSpPr>
        <p:spPr>
          <a:xfrm>
            <a:off x="944880" y="4242992"/>
            <a:ext cx="12111244" cy="1531429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rgbClr val="0E7E0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rgbClr val="79C979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5" name="Google Shape;298;p30"/>
          <p:cNvSpPr/>
          <p:nvPr/>
        </p:nvSpPr>
        <p:spPr>
          <a:xfrm>
            <a:off x="2951644" y="2521766"/>
            <a:ext cx="6993722" cy="1589464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7" name="Google Shape;299;p30"/>
          <p:cNvSpPr/>
          <p:nvPr/>
        </p:nvSpPr>
        <p:spPr>
          <a:xfrm>
            <a:off x="-1610351" y="793048"/>
            <a:ext cx="12503864" cy="1535733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Группа 2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855254"/>
              </p:ext>
            </p:extLst>
          </p:nvPr>
        </p:nvGraphicFramePr>
        <p:xfrm>
          <a:off x="10304184" y="5475348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35" name="Объект 3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04184" y="5475348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552511" y="3034559"/>
            <a:ext cx="558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 ноября 2023 г. № 375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1783" y="1185165"/>
            <a:ext cx="1001511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УКАЗ ПРЕЗИДЕНТА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РЕСПУБЛИКИ </a:t>
            </a:r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БЕЛАРУСЬ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36358" y="4366491"/>
            <a:ext cx="998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«ОБ ОБЪЯВЛЕНИИ </a:t>
            </a:r>
            <a:endPara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 ГОДА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ГОДОМ КАЧЕСТВА»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5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dagpravda.ru/wp-content/uploads/2022/02/media56.ru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3"/>
          <a:stretch/>
        </p:blipFill>
        <p:spPr bwMode="auto">
          <a:xfrm>
            <a:off x="0" y="7488"/>
            <a:ext cx="12192000" cy="684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19" name="Параллелограмм 18"/>
          <p:cNvSpPr/>
          <p:nvPr/>
        </p:nvSpPr>
        <p:spPr>
          <a:xfrm>
            <a:off x="-1029051" y="1061430"/>
            <a:ext cx="12833892" cy="1166336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БЕЛАРУСИ СОЗДАНЫ УСЛОВИЯ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ДАЛЬНЕЙШЕГО </a:t>
            </a:r>
            <a:endParaRPr lang="en-US" sz="2800" b="1" dirty="0" smtClean="0">
              <a:ln w="1270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ПОВЫШЕНИЯ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УРОВНЯ </a:t>
            </a:r>
            <a:r>
              <a:rPr lang="ru-RU" sz="2800" b="1" dirty="0" smtClean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КАЧЕСТВА ЖИЗНИ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405348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92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683699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8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11201" y="1472774"/>
            <a:ext cx="10699749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Мы видим возрастающий спрос на ценности социального государства... Возвращение к этим ценностям – вопрос качества жизни людей: духовной сферы, экономического благополучия, социальной справедливости. Все здесь взаимосвязано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64043" y="4719380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  <a:endParaRPr lang="ru-RU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307291" y="4724031"/>
            <a:ext cx="11632670" cy="36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43791" y="2079725"/>
            <a:ext cx="1163267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непрерывно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развиваться, получать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знания;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следить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своим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здоровьем;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проводить досуг культурно;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поддерживать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хорошую физическую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форму;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жить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семейном согласии и мире с окружающими людьми.</a:t>
            </a:r>
          </a:p>
        </p:txBody>
      </p:sp>
      <p:pic>
        <p:nvPicPr>
          <p:cNvPr id="38914" name="Picture 2" descr="https://allaboutourladies.ru/wp-content/uploads/2021/01/tonus-osn-1536x10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/>
          <a:stretch/>
        </p:blipFill>
        <p:spPr bwMode="auto">
          <a:xfrm>
            <a:off x="-9525" y="4908366"/>
            <a:ext cx="2485994" cy="157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94591" y="1538871"/>
            <a:ext cx="11643409" cy="137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" y="574119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ЖИТЬ И РАБОТАТЬ ПО ПРИНЦИПАМ КАЧЕСТВА =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НАХОДИТЬСЯ В ПОСТОЯННОМ ЛИЧНОМ СОВЕРШЕНСТВОВАНИИ: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892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19" y="4887568"/>
            <a:ext cx="2572719" cy="160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4" name="Picture 12" descr="https://sportishka.com/uploads/posts/2021-11/1636968193_18-sportishka-com-p-utrennyaya-zaryadka-dlya-detei-fitnes-kras-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38" y="4907512"/>
            <a:ext cx="2372226" cy="158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7" name="Picture 1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"/>
          <a:stretch/>
        </p:blipFill>
        <p:spPr bwMode="auto">
          <a:xfrm>
            <a:off x="9776524" y="4908368"/>
            <a:ext cx="2421714" cy="158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1" name="Picture 19" descr="https://get.wallhere.com/photo/doctor-patient-tonometer-pressure-measurement-hands-white-background-103286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603" y="4908367"/>
            <a:ext cx="2342572" cy="156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04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186426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4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04423" y="1565062"/>
            <a:ext cx="10783154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Люди должны видеть, что это Год качества. 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И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наше жесточайшее требование к качеству жизни людей, к самим себе, комплекс мероприятий – должно быть видно, что в стране идет Год качества и когда он закончится, вот его результат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93143" y="4725536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  <a:endParaRPr lang="ru-RU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https://wp-s.ru/wallpapers/11/6/520103389172242/svet-solnca-letnej-trav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 bwMode="auto">
          <a:xfrm>
            <a:off x="-59614" y="0"/>
            <a:ext cx="12251614" cy="68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19" name="Параллелограмм 18"/>
          <p:cNvSpPr/>
          <p:nvPr/>
        </p:nvSpPr>
        <p:spPr>
          <a:xfrm>
            <a:off x="-1818075" y="3521482"/>
            <a:ext cx="15768536" cy="1933992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</a:ln>
                <a:solidFill>
                  <a:srgbClr val="07A9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БЛАГОПОЛУЧИЕ ЗАВИСИТ ОТ ТОГО, </a:t>
            </a:r>
            <a:r>
              <a:rPr lang="ru-RU" sz="3200" b="1" dirty="0" smtClean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НАСКОЛЬКО ЭФФЕКТИВНО, ТВОРЧЕСКИ И РЕЗУЛЬТАТИВНО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БУДЕТ ТРУДИТЬСЯ</a:t>
            </a:r>
            <a:r>
              <a:rPr lang="ru-RU" sz="3200" b="1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КАЖДЫЙ ИЗ НАС</a:t>
            </a:r>
            <a:endParaRPr lang="ru-RU" sz="3200" b="1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95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421160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11201" y="1469812"/>
            <a:ext cx="10783154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«Работая в самых разных сферах, ставя перед собой самые разные цели, мы достигаем высоких результатов, которые в итоге становятся общим успехом, успехом всей нашей страны. И чем больше личных достижений, тем сильнее наша Беларусь».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08334" y="4956369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  <a:endParaRPr lang="ru-RU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6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s://svetonos.com/wp-content/uploads/2020/08/bez-nazvaniya-11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5"/>
          <a:stretch/>
        </p:blipFill>
        <p:spPr bwMode="auto">
          <a:xfrm>
            <a:off x="0" y="12733"/>
            <a:ext cx="12192000" cy="684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19" name="Параллелограмм 18"/>
          <p:cNvSpPr/>
          <p:nvPr/>
        </p:nvSpPr>
        <p:spPr>
          <a:xfrm>
            <a:off x="-1818907" y="1802936"/>
            <a:ext cx="15768536" cy="3260408"/>
          </a:xfrm>
          <a:prstGeom prst="parallelogram">
            <a:avLst/>
          </a:prstGeom>
          <a:solidFill>
            <a:schemeClr val="accent4">
              <a:lumMod val="20000"/>
              <a:lumOff val="80000"/>
              <a:alpha val="32157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ДОВОЛЬСТВОВАТЬСЯ </a:t>
            </a:r>
          </a:p>
          <a:p>
            <a:pPr algn="ctr"/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ДОСТИГНУТЫМ </a:t>
            </a:r>
          </a:p>
          <a:p>
            <a:pPr algn="ctr"/>
            <a:r>
              <a:rPr lang="ru-RU" sz="5400" b="1" dirty="0" smtClean="0">
                <a:ln w="19050"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НЕЛЬЗЯ! </a:t>
            </a:r>
            <a:endParaRPr lang="ru-RU" sz="5400" b="1" dirty="0">
              <a:ln w="19050"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6"/>
          <a:stretch/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  <p:pic>
        <p:nvPicPr>
          <p:cNvPr id="10" name="Picture 2" descr="https://2.bp.blogspot.com/-jAe2oAy7K2M/VUjTNDhLOqI/AAAAAAAAHfE/Uf7LRrSOCS0/s1600/etatsunis13qb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71" y="459520"/>
            <a:ext cx="2851409" cy="2448999"/>
          </a:xfrm>
          <a:prstGeom prst="rect">
            <a:avLst/>
          </a:prstGeom>
        </p:spPr>
      </p:pic>
      <p:sp>
        <p:nvSpPr>
          <p:cNvPr id="7" name="Google Shape;96;p11"/>
          <p:cNvSpPr txBox="1">
            <a:spLocks/>
          </p:cNvSpPr>
          <p:nvPr/>
        </p:nvSpPr>
        <p:spPr>
          <a:xfrm>
            <a:off x="1" y="2198255"/>
            <a:ext cx="12192000" cy="2595418"/>
          </a:xfrm>
          <a:prstGeom prst="rect">
            <a:avLst/>
          </a:prstGeom>
          <a:solidFill>
            <a:srgbClr val="79C979">
              <a:alpha val="600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 КАЧЕСТВА </a:t>
            </a:r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ЗАЛОГ </a:t>
            </a:r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УСПЕХА </a:t>
            </a:r>
          </a:p>
          <a:p>
            <a:pPr algn="ctr"/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СОЦИАЛЬНО-ЭКОНОМИЧЕСКОГО РАЗВИТИЯ </a:t>
            </a:r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СТРАНЫ</a:t>
            </a:r>
            <a:endParaRPr lang="ru-RU" sz="5400" b="1" dirty="0">
              <a:ln w="2857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99261" y="381654"/>
            <a:ext cx="9924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ИНФОРМАЦИОННО-ИДЕОЛОГИЧЕСКИЙ ЦЕНТР</a:t>
            </a:r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881"/>
            <a:ext cx="1140239" cy="78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49309" y="6270589"/>
            <a:ext cx="4442691" cy="53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7992351" y="6407196"/>
            <a:ext cx="2846427" cy="263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310845" y="6270589"/>
            <a:ext cx="1741173" cy="5775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3381" y="6374689"/>
            <a:ext cx="3032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http://goridcentr.csgpb.by/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392640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CorelDRAW" r:id="rId5" imgW="1312749" imgH="1307831" progId="CorelDraw.Graphic.21">
                  <p:embed/>
                </p:oleObj>
              </mc:Choice>
              <mc:Fallback>
                <p:oleObj name="CorelDRAW" r:id="rId5" imgW="1312749" imgH="1307831" progId="CorelDraw.Graphic.21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11201" y="1603162"/>
            <a:ext cx="10531082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Мы должны превзойти себя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 Мы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пришли к такой ситуации, когда надо подниматься на ступень выше,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а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может быть, и на две. Во-первых, нас жмут со всех сторон, легче не будет, это объективно. А во-вторых, нельзя остановиться. Если остановимся, начнется загнивание, как в истории нашего государства часто бывало (и не только нашего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)».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41071" y="4880169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  <a:endParaRPr lang="ru-RU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Группа 20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24" name="Рисунок 2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2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fon.litrelax.ru/uploads/posts/2023-01/1674341459_foni-club-p-fon-zemlya-planeta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1" y="-1"/>
            <a:ext cx="12184084" cy="68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" name="Параллелограмм 2"/>
          <p:cNvSpPr/>
          <p:nvPr/>
        </p:nvSpPr>
        <p:spPr>
          <a:xfrm>
            <a:off x="850364" y="4736449"/>
            <a:ext cx="12133082" cy="1466640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 descr="https://sun9-46.userapi.com/impg/OHLgMSWiBSRhm0i0xW42FVToRjs8_F0iMQp0Jw/efxHO_auDVE.jpg?size=604x310&amp;quality=95&amp;sign=85e9568876e68a9ebf3f6cb7716c1f1d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t="3189" r="1204" b="2650"/>
          <a:stretch/>
        </p:blipFill>
        <p:spPr bwMode="auto">
          <a:xfrm>
            <a:off x="4006340" y="2402577"/>
            <a:ext cx="4166142" cy="204838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араллелограмм 31"/>
          <p:cNvSpPr/>
          <p:nvPr/>
        </p:nvSpPr>
        <p:spPr>
          <a:xfrm>
            <a:off x="87448" y="4663160"/>
            <a:ext cx="13502498" cy="1630620"/>
          </a:xfrm>
          <a:prstGeom prst="parallelogram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solidFill>
                  <a:srgbClr val="07A9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НАШ НАЦИОНАЛЬНЫЙ БРЕНД</a:t>
            </a:r>
          </a:p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solidFill>
                  <a:srgbClr val="07A9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ПРЕДСТАВЛЕН В 160 СТРАНАХ МИРА</a:t>
            </a:r>
            <a:endParaRPr lang="en-US" sz="4000" b="1" dirty="0">
              <a:ln w="19050">
                <a:solidFill>
                  <a:schemeClr val="tx1"/>
                </a:solidFill>
              </a:ln>
              <a:solidFill>
                <a:srgbClr val="07A9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i3.imageban.ru/out/2022/11/29/94cf1f8822271cc249d82eabb52f4af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" name="Параллелограмм 2"/>
          <p:cNvSpPr/>
          <p:nvPr/>
        </p:nvSpPr>
        <p:spPr>
          <a:xfrm>
            <a:off x="-2359732" y="993272"/>
            <a:ext cx="13886714" cy="2297476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Параллелограмм 31"/>
          <p:cNvSpPr/>
          <p:nvPr/>
        </p:nvSpPr>
        <p:spPr>
          <a:xfrm>
            <a:off x="-1609215" y="1036766"/>
            <a:ext cx="13502498" cy="2426553"/>
          </a:xfrm>
          <a:prstGeom prst="parallelogram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11 МЕСЯЦЕВ 2023 ГОДА БЕЛОРУССКИЙ ЭКСПОРТ ДОСТИГ </a:t>
            </a:r>
          </a:p>
          <a:p>
            <a:pPr algn="ctr"/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 МЛРД ДОЛЛ. США 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2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06905" y="501930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6166" y="2305735"/>
            <a:ext cx="7493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ПРОШЛОМ ГОДУ </a:t>
            </a:r>
          </a:p>
          <a:p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БЕЛАРУСИ ПОБЫВАЛИ </a:t>
            </a:r>
          </a:p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1,6 МЛН ЧЕЛОВЕК </a:t>
            </a:r>
          </a:p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173 СТРАН.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6166" y="2177046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://bsail.by/wp-content/uploads/2021/02/%D0%93%D0%BE%D0%BB%D1%83%D0%B1%D0%BE%D0%B9-%D0%BF%D0%B0%D1%80%D1%83%D1%81-%D0%B8%D0%BD%D1%81%D1%82%D0%B0%D0%B3%D1%80%D0%B0%D0%BC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47" y="-8973"/>
            <a:ext cx="5492238" cy="686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6166" y="1147495"/>
            <a:ext cx="7493384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2023 ГОДУ </a:t>
            </a:r>
          </a:p>
          <a:p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123 ТЫС. ГРАЖДАН </a:t>
            </a:r>
          </a:p>
          <a:p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149 СТРАН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ОКАЗАНЫ МЕДИЦИНСКИЕ УСЛУГИ.</a:t>
            </a:r>
          </a:p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 ТЫС. СТУДЕНТОВ ИЗ БОЛЕЕ ЧЕМ 100 СТРАН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ПОЛУЧАЮТ ОБРАЗОВАНИЕ В БЕЛАРУСИ.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06905" y="616230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96166" y="1003566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https://static.bntu.by/bntu/new/content/content_d8643a831365f376dd54ec49e09506d8.webp%7CresizeToWidth=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r="38807"/>
          <a:stretch/>
        </p:blipFill>
        <p:spPr bwMode="auto">
          <a:xfrm flipH="1">
            <a:off x="6626004" y="0"/>
            <a:ext cx="5565004" cy="685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06905" y="3701046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9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392640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3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1076324" y="1469812"/>
            <a:ext cx="9817189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«Не должно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быть формализма 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и разгильдяйства… Начинайте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с себя. Вовремя приходите на 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работу и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начинайте работать качественно».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192301" y="4719380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  <a:endParaRPr lang="ru-RU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63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</TotalTime>
  <Words>573</Words>
  <Application>Microsoft Office PowerPoint</Application>
  <PresentationFormat>Произвольный</PresentationFormat>
  <Paragraphs>116</Paragraphs>
  <Slides>37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Ideologpuper</dc:creator>
  <cp:lastModifiedBy>Pilot</cp:lastModifiedBy>
  <cp:revision>85</cp:revision>
  <dcterms:created xsi:type="dcterms:W3CDTF">2024-01-12T13:33:08Z</dcterms:created>
  <dcterms:modified xsi:type="dcterms:W3CDTF">2024-01-14T14:55:01Z</dcterms:modified>
</cp:coreProperties>
</file>